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22"/>
  </p:notesMasterIdLst>
  <p:sldIdLst>
    <p:sldId id="281" r:id="rId4"/>
    <p:sldId id="277" r:id="rId5"/>
    <p:sldId id="279" r:id="rId6"/>
    <p:sldId id="280" r:id="rId7"/>
    <p:sldId id="291" r:id="rId8"/>
    <p:sldId id="292" r:id="rId9"/>
    <p:sldId id="306" r:id="rId10"/>
    <p:sldId id="294" r:id="rId11"/>
    <p:sldId id="293" r:id="rId12"/>
    <p:sldId id="297" r:id="rId13"/>
    <p:sldId id="278" r:id="rId14"/>
    <p:sldId id="295" r:id="rId15"/>
    <p:sldId id="299" r:id="rId16"/>
    <p:sldId id="302" r:id="rId17"/>
    <p:sldId id="300" r:id="rId18"/>
    <p:sldId id="301" r:id="rId19"/>
    <p:sldId id="307" r:id="rId20"/>
    <p:sldId id="305" r:id="rId21"/>
  </p:sldIdLst>
  <p:sldSz cx="9144000" cy="5145405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8637"/>
    <a:srgbClr val="005531"/>
    <a:srgbClr val="0F5D9B"/>
    <a:srgbClr val="0D3E65"/>
    <a:srgbClr val="EAEAEA"/>
    <a:srgbClr val="DDDDDD"/>
    <a:srgbClr val="FFCC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251"/>
    <p:restoredTop sz="94660"/>
  </p:normalViewPr>
  <p:slideViewPr>
    <p:cSldViewPr showGuides="1">
      <p:cViewPr>
        <p:scale>
          <a:sx n="69" d="100"/>
          <a:sy n="69" d="100"/>
        </p:scale>
        <p:origin x="-1542" y="-1098"/>
      </p:cViewPr>
      <p:guideLst>
        <p:guide orient="horz" pos="3083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6F92200-A072-4900-BFCA-F22EF9E6690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>
              <a:buNone/>
            </a:pPr>
            <a:fld id="{9A0DB2DC-4C9A-4742-B13C-FB6460FD3503}" type="slidenum">
              <a:rPr lang="ru-RU" altLang="ru-RU" sz="1200" dirty="0"/>
            </a:fld>
            <a:endParaRPr lang="ru-RU" altLang="ru-RU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3556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ru-RU" altLang="ru-RU" sz="1200" dirty="0"/>
            </a:fld>
            <a:endParaRPr lang="ru-RU" altLang="ru-RU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79388" y="123825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pPr lvl="0" algn="r" eaLnBrk="1" hangingPunct="1">
              <a:buNone/>
            </a:pPr>
            <a:r>
              <a:rPr lang="en-US" altLang="ru-RU" sz="2400" b="1" dirty="0">
                <a:solidFill>
                  <a:schemeClr val="bg1"/>
                </a:solidFill>
                <a:latin typeface="Arial" panose="020B0604020202020204" pitchFamily="34" charset="0"/>
              </a:rPr>
              <a:t>1-2</a:t>
            </a:r>
            <a:br>
              <a:rPr lang="en-US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февраля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r" eaLnBrk="1" hangingPunct="1">
              <a:buNone/>
            </a:pP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2022 года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p>
            <a:pPr lvl="0" eaLnBrk="1" hangingPunct="1">
              <a:buNone/>
            </a:pP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XX</a:t>
            </a:r>
            <a:r>
              <a:rPr lang="en-US" altLang="x-none" sz="1600" b="1" dirty="0">
                <a:solidFill>
                  <a:srgbClr val="005531"/>
                </a:solidFill>
                <a:latin typeface="Arial" panose="020B0604020202020204" pitchFamily="34" charset="0"/>
              </a:rPr>
              <a:t>I</a:t>
            </a: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I международная научно-практическая конференция </a:t>
            </a:r>
            <a:b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</a:b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НОВЫЕ ИНФОРМАЦИОННЫЕ ТЕХНОЛОГИИ В ОБРАЗОВАНИИ </a:t>
            </a:r>
            <a:endParaRPr lang="ru-RU" altLang="ru-RU" sz="1600" b="1" dirty="0">
              <a:solidFill>
                <a:srgbClr val="005531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3995738" y="412750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9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2095277"/>
            <a:ext cx="864096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600">
                <a:solidFill>
                  <a:srgbClr val="005531"/>
                </a:solidFill>
              </a:defRPr>
            </a:lvl1pPr>
          </a:lstStyle>
          <a:p>
            <a:pPr lvl="0"/>
            <a:r>
              <a:rPr lang="ru-RU" altLang="ru-RU" noProof="0" dirty="0"/>
              <a:t>Образец заголовка</a:t>
            </a:r>
            <a:endParaRPr lang="ru-RU" altLang="ru-RU" noProof="0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79388" y="123825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pPr lvl="0" algn="r" eaLnBrk="1" hangingPunct="1">
              <a:buNone/>
            </a:pPr>
            <a:r>
              <a:rPr lang="en-US" altLang="ru-RU" sz="2400" b="1" dirty="0">
                <a:solidFill>
                  <a:schemeClr val="bg1"/>
                </a:solidFill>
                <a:latin typeface="Arial" panose="020B0604020202020204" pitchFamily="34" charset="0"/>
              </a:rPr>
              <a:t>1-2</a:t>
            </a:r>
            <a:br>
              <a:rPr lang="en-US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февраля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r" eaLnBrk="1" hangingPunct="1">
              <a:buNone/>
            </a:pP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2022 года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p>
            <a:pPr lvl="0" eaLnBrk="1" hangingPunct="1">
              <a:buNone/>
            </a:pP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XX</a:t>
            </a:r>
            <a:r>
              <a:rPr lang="en-US" altLang="x-none" sz="1600" b="1" dirty="0">
                <a:solidFill>
                  <a:srgbClr val="005531"/>
                </a:solidFill>
                <a:latin typeface="Arial" panose="020B0604020202020204" pitchFamily="34" charset="0"/>
              </a:rPr>
              <a:t>I</a:t>
            </a: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I международная научно-практическая конференция </a:t>
            </a:r>
            <a:b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</a:b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НОВЫЕ ИНФОРМАЦИОННЫЕ ТЕХНОЛОГИИ В ОБРАЗОВАНИИ </a:t>
            </a:r>
            <a:endParaRPr lang="ru-RU" altLang="ru-RU" sz="1600" b="1" dirty="0">
              <a:solidFill>
                <a:srgbClr val="005531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p>
            <a:pPr lvl="0" eaLnBrk="1" hangingPunct="1">
              <a:buNone/>
            </a:pP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XX</a:t>
            </a:r>
            <a:r>
              <a:rPr lang="en-US" altLang="x-none" sz="1600" b="1" dirty="0">
                <a:solidFill>
                  <a:srgbClr val="005531"/>
                </a:solidFill>
                <a:latin typeface="Arial" panose="020B0604020202020204" pitchFamily="34" charset="0"/>
              </a:rPr>
              <a:t>I</a:t>
            </a: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I международная научно-практическая конференция </a:t>
            </a:r>
            <a:b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</a:b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НОВЫЕ ИНФОРМАЦИОННЫЕ ТЕХНОЛОГИИ В ОБРАЗОВАНИИ </a:t>
            </a:r>
            <a:endParaRPr lang="ru-RU" altLang="ru-RU" sz="1600" b="1" dirty="0">
              <a:solidFill>
                <a:srgbClr val="005531"/>
              </a:solidFill>
              <a:latin typeface="Arial" panose="020B0604020202020204" pitchFamily="34" charset="0"/>
            </a:endParaRPr>
          </a:p>
        </p:txBody>
      </p:sp>
      <p:pic>
        <p:nvPicPr>
          <p:cNvPr id="3078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79388" y="123825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pPr lvl="0" algn="r" eaLnBrk="1" hangingPunct="1">
              <a:buNone/>
            </a:pPr>
            <a:r>
              <a:rPr lang="en-US" altLang="ru-RU" sz="2400" b="1" dirty="0">
                <a:solidFill>
                  <a:schemeClr val="bg1"/>
                </a:solidFill>
                <a:latin typeface="Arial" panose="020B0604020202020204" pitchFamily="34" charset="0"/>
              </a:rPr>
              <a:t>1-2</a:t>
            </a:r>
            <a:br>
              <a:rPr lang="en-US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февраля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r" eaLnBrk="1" hangingPunct="1">
              <a:buNone/>
            </a:pP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2022 года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p>
            <a:pPr lvl="0" eaLnBrk="1" hangingPunct="1">
              <a:buNone/>
            </a:pP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XX</a:t>
            </a:r>
            <a:r>
              <a:rPr lang="en-US" altLang="x-none" sz="1600" b="1" dirty="0">
                <a:solidFill>
                  <a:srgbClr val="005531"/>
                </a:solidFill>
                <a:latin typeface="Arial" panose="020B0604020202020204" pitchFamily="34" charset="0"/>
              </a:rPr>
              <a:t>I</a:t>
            </a: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I международная научно-практическая конференция </a:t>
            </a:r>
            <a:b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</a:b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НОВЫЕ ИНФОРМАЦИОННЫЕ ТЕХНОЛОГИИ В ОБРАЗОВАНИИ </a:t>
            </a:r>
            <a:endParaRPr lang="ru-RU" altLang="ru-RU" sz="1600" b="1" dirty="0">
              <a:solidFill>
                <a:srgbClr val="005531"/>
              </a:solidFill>
              <a:latin typeface="Arial" panose="020B0604020202020204" pitchFamily="34" charset="0"/>
            </a:endParaRPr>
          </a:p>
        </p:txBody>
      </p:sp>
      <p:pic>
        <p:nvPicPr>
          <p:cNvPr id="4102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79388" y="123825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pPr lvl="0" algn="r" eaLnBrk="1" hangingPunct="1">
              <a:buNone/>
            </a:pPr>
            <a:r>
              <a:rPr lang="en-US" altLang="ru-RU" sz="2400" b="1" dirty="0">
                <a:solidFill>
                  <a:schemeClr val="bg1"/>
                </a:solidFill>
                <a:latin typeface="Arial" panose="020B0604020202020204" pitchFamily="34" charset="0"/>
              </a:rPr>
              <a:t>1-2</a:t>
            </a:r>
            <a:br>
              <a:rPr lang="en-US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февраля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r" eaLnBrk="1" hangingPunct="1">
              <a:buNone/>
            </a:pP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2022 года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6192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p>
            <a:pPr lvl="0" eaLnBrk="1" hangingPunct="1">
              <a:buNone/>
            </a:pP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XX</a:t>
            </a:r>
            <a:r>
              <a:rPr lang="en-US" altLang="x-none" sz="1600" b="1" dirty="0">
                <a:solidFill>
                  <a:srgbClr val="005531"/>
                </a:solidFill>
                <a:latin typeface="Arial" panose="020B0604020202020204" pitchFamily="34" charset="0"/>
              </a:rPr>
              <a:t>I</a:t>
            </a: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I международная научно-практическая конференция </a:t>
            </a:r>
            <a:b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</a:b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НОВЫЕ ИНФОРМАЦИОННЫЕ ТЕХНОЛОГИИ В ОБРАЗОВАНИИ </a:t>
            </a:r>
            <a:endParaRPr lang="ru-RU" altLang="ru-RU" sz="1600" b="1" dirty="0">
              <a:solidFill>
                <a:srgbClr val="005531"/>
              </a:solidFill>
              <a:latin typeface="Arial" panose="020B0604020202020204" pitchFamily="34" charset="0"/>
            </a:endParaRPr>
          </a:p>
        </p:txBody>
      </p:sp>
      <p:pic>
        <p:nvPicPr>
          <p:cNvPr id="5126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79388" y="100013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pPr lvl="0" algn="r" eaLnBrk="1" hangingPunct="1">
              <a:buNone/>
            </a:pPr>
            <a:r>
              <a:rPr lang="en-US" altLang="ru-RU" sz="2400" b="1" dirty="0">
                <a:solidFill>
                  <a:schemeClr val="bg1"/>
                </a:solidFill>
                <a:latin typeface="Arial" panose="020B0604020202020204" pitchFamily="34" charset="0"/>
              </a:rPr>
              <a:t>1-2</a:t>
            </a:r>
            <a:br>
              <a:rPr lang="en-US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февраля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r" eaLnBrk="1" hangingPunct="1">
              <a:buNone/>
            </a:pP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2022 года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38275"/>
            <a:ext cx="8642350" cy="29337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  <a:endParaRPr lang="ru-RU" dirty="0"/>
          </a:p>
          <a:p>
            <a:pPr lvl="2"/>
            <a:r>
              <a:rPr lang="ru-RU" dirty="0"/>
              <a:t>Третий уровень</a:t>
            </a:r>
            <a:endParaRPr lang="ru-RU" dirty="0"/>
          </a:p>
          <a:p>
            <a:pPr lvl="3"/>
            <a:r>
              <a:rPr lang="ru-RU" dirty="0"/>
              <a:t>Четвертый уровень</a:t>
            </a:r>
            <a:endParaRPr lang="ru-RU" dirty="0"/>
          </a:p>
          <a:p>
            <a:pPr lvl="4"/>
            <a:r>
              <a:rPr lang="ru-RU" dirty="0"/>
              <a:t>Пятый уровень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86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0826" y="1879600"/>
            <a:ext cx="4248150" cy="26371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  <a:endParaRPr lang="ru-RU" dirty="0"/>
          </a:p>
          <a:p>
            <a:pPr lvl="2"/>
            <a:r>
              <a:rPr lang="ru-RU" dirty="0"/>
              <a:t>Третий уровень</a:t>
            </a:r>
            <a:endParaRPr lang="ru-RU" dirty="0"/>
          </a:p>
          <a:p>
            <a:pPr lvl="3"/>
            <a:r>
              <a:rPr lang="ru-RU" dirty="0"/>
              <a:t>Четвертый уровень</a:t>
            </a:r>
            <a:endParaRPr lang="ru-RU" dirty="0"/>
          </a:p>
          <a:p>
            <a:pPr lvl="4"/>
            <a:r>
              <a:rPr lang="ru-RU" dirty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4264024" cy="61912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86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49" y="1879600"/>
            <a:ext cx="4264025" cy="26371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  <a:endParaRPr lang="ru-RU" dirty="0"/>
          </a:p>
          <a:p>
            <a:pPr lvl="2"/>
            <a:r>
              <a:rPr lang="ru-RU" dirty="0"/>
              <a:t>Третий уровень</a:t>
            </a:r>
            <a:endParaRPr lang="ru-RU" dirty="0"/>
          </a:p>
          <a:p>
            <a:pPr lvl="3"/>
            <a:r>
              <a:rPr lang="ru-RU" dirty="0"/>
              <a:t>Четвертый уровень</a:t>
            </a:r>
            <a:endParaRPr lang="ru-RU" dirty="0"/>
          </a:p>
          <a:p>
            <a:pPr lvl="4"/>
            <a:r>
              <a:rPr lang="ru-RU" dirty="0"/>
              <a:t>Пятый уровень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7" name="Замещающий 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8" name="Замещающий 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0825" y="1438275"/>
            <a:ext cx="8642350" cy="2933700"/>
          </a:xfrm>
        </p:spPr>
        <p:txBody>
          <a:bodyPr/>
          <a:lstStyle>
            <a:lvl1pPr marL="0" indent="0" algn="l">
              <a:buNone/>
              <a:defRPr/>
            </a:lvl1pPr>
            <a:lvl2pPr marL="361950" indent="0" algn="l">
              <a:buNone/>
              <a:defRPr/>
            </a:lvl2pPr>
            <a:lvl3pPr marL="718820" indent="0" algn="l">
              <a:buNone/>
              <a:defRPr/>
            </a:lvl3pPr>
            <a:lvl4pPr marL="14097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  <a:endParaRPr lang="ru-RU" dirty="0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p>
            <a:pPr lvl="0" eaLnBrk="1" hangingPunct="1">
              <a:buNone/>
            </a:pP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XX</a:t>
            </a:r>
            <a:r>
              <a:rPr lang="en-US" altLang="x-none" sz="1600" b="1" dirty="0">
                <a:solidFill>
                  <a:srgbClr val="005531"/>
                </a:solidFill>
                <a:latin typeface="Arial" panose="020B0604020202020204" pitchFamily="34" charset="0"/>
              </a:rPr>
              <a:t>I</a:t>
            </a: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I международная научно-практическая конференция </a:t>
            </a:r>
            <a:b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</a:b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НОВЫЕ ИНФОРМАЦИОННЫЕ ТЕХНОЛОГИИ В ОБРАЗОВАНИИ </a:t>
            </a:r>
            <a:endParaRPr lang="ru-RU" altLang="ru-RU" sz="1600" b="1" dirty="0">
              <a:solidFill>
                <a:srgbClr val="005531"/>
              </a:solidFill>
              <a:latin typeface="Arial" panose="020B0604020202020204" pitchFamily="34" charset="0"/>
            </a:endParaRPr>
          </a:p>
        </p:txBody>
      </p:sp>
      <p:pic>
        <p:nvPicPr>
          <p:cNvPr id="3078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79388" y="123825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pPr lvl="0" algn="r" eaLnBrk="1" hangingPunct="1">
              <a:buNone/>
            </a:pPr>
            <a:r>
              <a:rPr lang="en-US" altLang="ru-RU" sz="2400" b="1" dirty="0">
                <a:solidFill>
                  <a:schemeClr val="bg1"/>
                </a:solidFill>
                <a:latin typeface="Arial" panose="020B0604020202020204" pitchFamily="34" charset="0"/>
              </a:rPr>
              <a:t>1-2</a:t>
            </a:r>
            <a:br>
              <a:rPr lang="en-US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февраля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r" eaLnBrk="1" hangingPunct="1">
              <a:buNone/>
            </a:pP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2022 года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3995738" y="412750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9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2095277"/>
            <a:ext cx="864096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600">
                <a:solidFill>
                  <a:srgbClr val="005531"/>
                </a:solidFill>
              </a:defRPr>
            </a:lvl1pPr>
          </a:lstStyle>
          <a:p>
            <a:pPr lvl="0"/>
            <a:r>
              <a:rPr lang="ru-RU" altLang="ru-RU" noProof="0" dirty="0"/>
              <a:t>Образец заголовка</a:t>
            </a:r>
            <a:endParaRPr lang="ru-RU" altLang="ru-RU" noProof="0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p>
            <a:pPr lvl="0" eaLnBrk="1" hangingPunct="1">
              <a:buNone/>
            </a:pP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XX</a:t>
            </a:r>
            <a:r>
              <a:rPr lang="en-US" altLang="x-none" sz="1600" b="1" dirty="0">
                <a:solidFill>
                  <a:srgbClr val="005531"/>
                </a:solidFill>
                <a:latin typeface="Arial" panose="020B0604020202020204" pitchFamily="34" charset="0"/>
              </a:rPr>
              <a:t>I</a:t>
            </a: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I международная научно-практическая конференция </a:t>
            </a:r>
            <a:b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</a:b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НОВЫЕ ИНФОРМАЦИОННЫЕ ТЕХНОЛОГИИ В ОБРАЗОВАНИИ </a:t>
            </a:r>
            <a:endParaRPr lang="ru-RU" altLang="ru-RU" sz="1600" b="1" dirty="0">
              <a:solidFill>
                <a:srgbClr val="005531"/>
              </a:solidFill>
              <a:latin typeface="Arial" panose="020B0604020202020204" pitchFamily="34" charset="0"/>
            </a:endParaRPr>
          </a:p>
        </p:txBody>
      </p:sp>
      <p:pic>
        <p:nvPicPr>
          <p:cNvPr id="4102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79388" y="123825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pPr lvl="0" algn="r" eaLnBrk="1" hangingPunct="1">
              <a:buNone/>
            </a:pPr>
            <a:r>
              <a:rPr lang="en-US" altLang="ru-RU" sz="2400" b="1" dirty="0">
                <a:solidFill>
                  <a:schemeClr val="bg1"/>
                </a:solidFill>
                <a:latin typeface="Arial" panose="020B0604020202020204" pitchFamily="34" charset="0"/>
              </a:rPr>
              <a:t>1-2</a:t>
            </a:r>
            <a:br>
              <a:rPr lang="en-US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февраля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r" eaLnBrk="1" hangingPunct="1">
              <a:buNone/>
            </a:pP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2022 года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6192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p>
            <a:pPr lvl="0" eaLnBrk="1" hangingPunct="1">
              <a:buNone/>
            </a:pP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XX</a:t>
            </a:r>
            <a:r>
              <a:rPr lang="en-US" altLang="x-none" sz="1600" b="1" dirty="0">
                <a:solidFill>
                  <a:srgbClr val="005531"/>
                </a:solidFill>
                <a:latin typeface="Arial" panose="020B0604020202020204" pitchFamily="34" charset="0"/>
              </a:rPr>
              <a:t>I</a:t>
            </a: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I международная научно-практическая конференция </a:t>
            </a:r>
            <a:b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</a:br>
            <a:r>
              <a:rPr sz="1600" b="1" dirty="0">
                <a:solidFill>
                  <a:srgbClr val="005531"/>
                </a:solidFill>
                <a:latin typeface="Arial" panose="020B0604020202020204" pitchFamily="34" charset="0"/>
              </a:rPr>
              <a:t>НОВЫЕ ИНФОРМАЦИОННЫЕ ТЕХНОЛОГИИ В ОБРАЗОВАНИИ </a:t>
            </a:r>
            <a:endParaRPr lang="ru-RU" altLang="ru-RU" sz="1600" b="1" dirty="0">
              <a:solidFill>
                <a:srgbClr val="005531"/>
              </a:solidFill>
              <a:latin typeface="Arial" panose="020B0604020202020204" pitchFamily="34" charset="0"/>
            </a:endParaRPr>
          </a:p>
        </p:txBody>
      </p:sp>
      <p:pic>
        <p:nvPicPr>
          <p:cNvPr id="5126" name="Picture 16" descr="Layer 2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79388" y="100013"/>
            <a:ext cx="1141412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pPr lvl="0" algn="r" eaLnBrk="1" hangingPunct="1">
              <a:buNone/>
            </a:pPr>
            <a:r>
              <a:rPr lang="en-US" altLang="ru-RU" sz="2400" b="1" dirty="0">
                <a:solidFill>
                  <a:schemeClr val="bg1"/>
                </a:solidFill>
                <a:latin typeface="Arial" panose="020B0604020202020204" pitchFamily="34" charset="0"/>
              </a:rPr>
              <a:t>1-2</a:t>
            </a:r>
            <a:br>
              <a:rPr lang="en-US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февраля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 algn="r" eaLnBrk="1" hangingPunct="1">
              <a:buNone/>
            </a:pPr>
            <a:r>
              <a:rPr lang="ru-RU" altLang="ru-RU" sz="1000" b="1" dirty="0">
                <a:solidFill>
                  <a:schemeClr val="bg1"/>
                </a:solidFill>
                <a:latin typeface="Arial" panose="020B0604020202020204" pitchFamily="34" charset="0"/>
              </a:rPr>
              <a:t>2022 года</a:t>
            </a:r>
            <a:endParaRPr lang="ru-RU" altLang="ru-RU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38275"/>
            <a:ext cx="8642350" cy="29337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  <a:endParaRPr lang="ru-RU" dirty="0"/>
          </a:p>
          <a:p>
            <a:pPr lvl="2"/>
            <a:r>
              <a:rPr lang="ru-RU" dirty="0"/>
              <a:t>Третий уровень</a:t>
            </a:r>
            <a:endParaRPr lang="ru-RU" dirty="0"/>
          </a:p>
          <a:p>
            <a:pPr lvl="3"/>
            <a:r>
              <a:rPr lang="ru-RU" dirty="0"/>
              <a:t>Четвертый уровень</a:t>
            </a:r>
            <a:endParaRPr lang="ru-RU" dirty="0"/>
          </a:p>
          <a:p>
            <a:pPr lvl="4"/>
            <a:r>
              <a:rPr lang="ru-RU" dirty="0"/>
              <a:t>Пятый уровень</a:t>
            </a:r>
            <a:endParaRPr lang="ru-RU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86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0826" y="1879600"/>
            <a:ext cx="4248150" cy="26371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  <a:endParaRPr lang="ru-RU" dirty="0"/>
          </a:p>
          <a:p>
            <a:pPr lvl="2"/>
            <a:r>
              <a:rPr lang="ru-RU" dirty="0"/>
              <a:t>Третий уровень</a:t>
            </a:r>
            <a:endParaRPr lang="ru-RU" dirty="0"/>
          </a:p>
          <a:p>
            <a:pPr lvl="3"/>
            <a:r>
              <a:rPr lang="ru-RU" dirty="0"/>
              <a:t>Четвертый уровень</a:t>
            </a:r>
            <a:endParaRPr lang="ru-RU" dirty="0"/>
          </a:p>
          <a:p>
            <a:pPr lvl="4"/>
            <a:r>
              <a:rPr lang="ru-RU" dirty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4264024" cy="61912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86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49" y="1879600"/>
            <a:ext cx="4264025" cy="26371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  <a:endParaRPr lang="ru-RU" dirty="0"/>
          </a:p>
          <a:p>
            <a:pPr lvl="1"/>
            <a:r>
              <a:rPr lang="ru-RU" dirty="0"/>
              <a:t>Второй уровень</a:t>
            </a:r>
            <a:endParaRPr lang="ru-RU" dirty="0"/>
          </a:p>
          <a:p>
            <a:pPr lvl="2"/>
            <a:r>
              <a:rPr lang="ru-RU" dirty="0"/>
              <a:t>Третий уровень</a:t>
            </a:r>
            <a:endParaRPr lang="ru-RU" dirty="0"/>
          </a:p>
          <a:p>
            <a:pPr lvl="3"/>
            <a:r>
              <a:rPr lang="ru-RU" dirty="0"/>
              <a:t>Четвертый уровень</a:t>
            </a:r>
            <a:endParaRPr lang="ru-RU" dirty="0"/>
          </a:p>
          <a:p>
            <a:pPr lvl="4"/>
            <a:r>
              <a:rPr lang="ru-RU" dirty="0"/>
              <a:t>Пятый уровень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7" name="Замещающий 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8" name="Замещающий 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0825" y="1438275"/>
            <a:ext cx="8642350" cy="2933700"/>
          </a:xfrm>
        </p:spPr>
        <p:txBody>
          <a:bodyPr/>
          <a:lstStyle>
            <a:lvl1pPr marL="0" indent="0" algn="l">
              <a:buNone/>
              <a:defRPr/>
            </a:lvl1pPr>
            <a:lvl2pPr marL="361950" indent="0" algn="l">
              <a:buNone/>
              <a:defRPr/>
            </a:lvl2pPr>
            <a:lvl3pPr marL="718820" indent="0" algn="l">
              <a:buNone/>
              <a:defRPr/>
            </a:lvl3pPr>
            <a:lvl4pPr marL="14097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  <a:endParaRPr lang="ru-RU" dirty="0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1476375" y="339725"/>
            <a:ext cx="7200900" cy="369888"/>
          </a:xfrm>
          <a:prstGeom prst="rect">
            <a:avLst/>
          </a:prstGeom>
          <a:noFill/>
          <a:ln w="9525">
            <a:noFill/>
          </a:ln>
        </p:spPr>
        <p:txBody>
          <a:bodyPr lIns="54000" tIns="0" rIns="54000" bIns="0" anchor="ctr" anchorCtr="0">
            <a:spAutoFit/>
          </a:bodyPr>
          <a:p>
            <a:pPr lvl="0"/>
            <a:r>
              <a:rPr lang="ru-RU" altLang="ru-RU" dirty="0"/>
              <a:t>Образец заголовка</a:t>
            </a:r>
            <a:endParaRPr lang="ru-RU" altLang="ru-RU" dirty="0"/>
          </a:p>
        </p:txBody>
      </p:sp>
      <p:pic>
        <p:nvPicPr>
          <p:cNvPr id="1027" name="Picture 16" descr="Layer 2"/>
          <p:cNvPicPr/>
          <p:nvPr userDrawn="1"/>
        </p:nvPicPr>
        <p:blipFill>
          <a:blip r:embed="rId11"/>
          <a:stretch>
            <a:fillRect/>
          </a:stretch>
        </p:blipFill>
        <p:spPr>
          <a:xfrm>
            <a:off x="250825" y="123825"/>
            <a:ext cx="1141413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7"/>
          <p:cNvSpPr>
            <a:spLocks noGrp="1"/>
          </p:cNvSpPr>
          <p:nvPr>
            <p:ph type="body" idx="1"/>
          </p:nvPr>
        </p:nvSpPr>
        <p:spPr>
          <a:xfrm>
            <a:off x="250825" y="1438275"/>
            <a:ext cx="5761038" cy="29337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ru-RU" dirty="0"/>
              <a:t>Образец текста</a:t>
            </a:r>
            <a:endParaRPr lang="ru-RU" altLang="ru-RU" dirty="0"/>
          </a:p>
          <a:p>
            <a:pPr lvl="1"/>
            <a:r>
              <a:rPr lang="ru-RU" altLang="ru-RU" dirty="0"/>
              <a:t>Второй уровень</a:t>
            </a:r>
            <a:endParaRPr lang="ru-RU" altLang="ru-RU" dirty="0"/>
          </a:p>
          <a:p>
            <a:pPr lvl="2"/>
            <a:r>
              <a:rPr lang="ru-RU" altLang="ru-RU" dirty="0"/>
              <a:t>Третий уровень</a:t>
            </a:r>
            <a:endParaRPr lang="ru-RU" altLang="ru-RU" dirty="0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spAutoFit/>
          </a:bodyPr>
          <a:lstStyle>
            <a:lvl1pPr>
              <a:defRPr sz="1000" b="1">
                <a:solidFill>
                  <a:srgbClr val="008637"/>
                </a:solidFill>
              </a:defRPr>
            </a:lvl1pPr>
          </a:lstStyle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>
            <a:lvl1pPr algn="ctr">
              <a:defRPr sz="800" b="1">
                <a:solidFill>
                  <a:srgbClr val="008637"/>
                </a:solidFill>
              </a:defRPr>
            </a:lvl1pPr>
          </a:lstStyle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z="1000" b="1">
                <a:solidFill>
                  <a:srgbClr val="008637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032" name="Line 16"/>
          <p:cNvSpPr/>
          <p:nvPr userDrawn="1"/>
        </p:nvSpPr>
        <p:spPr>
          <a:xfrm>
            <a:off x="250825" y="4589463"/>
            <a:ext cx="8642350" cy="0"/>
          </a:xfrm>
          <a:prstGeom prst="line">
            <a:avLst/>
          </a:prstGeom>
          <a:ln w="9525" cap="flat" cmpd="sng">
            <a:solidFill>
              <a:srgbClr val="008637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553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82880" indent="-182880" algn="l" rtl="0" eaLnBrk="0" fontAlgn="base" hangingPunct="0">
        <a:spcBef>
          <a:spcPct val="35000"/>
        </a:spcBef>
        <a:spcAft>
          <a:spcPct val="0"/>
        </a:spcAft>
        <a:buClr>
          <a:srgbClr val="00553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7800" algn="l" rtl="0" eaLnBrk="0" fontAlgn="base" hangingPunct="0">
        <a:spcBef>
          <a:spcPct val="35000"/>
        </a:spcBef>
        <a:spcAft>
          <a:spcPct val="0"/>
        </a:spcAft>
        <a:buClr>
          <a:srgbClr val="00863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79705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38300" indent="-2286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1476375" y="339725"/>
            <a:ext cx="7200900" cy="369888"/>
          </a:xfrm>
          <a:prstGeom prst="rect">
            <a:avLst/>
          </a:prstGeom>
          <a:noFill/>
          <a:ln w="9525">
            <a:noFill/>
          </a:ln>
        </p:spPr>
        <p:txBody>
          <a:bodyPr lIns="54000" tIns="0" rIns="54000" bIns="0" anchor="ctr" anchorCtr="0">
            <a:spAutoFit/>
          </a:bodyPr>
          <a:p>
            <a:pPr lvl="0"/>
            <a:r>
              <a:rPr lang="ru-RU" altLang="ru-RU" dirty="0"/>
              <a:t>Образец заголовка</a:t>
            </a:r>
            <a:endParaRPr lang="ru-RU" altLang="ru-RU" dirty="0"/>
          </a:p>
        </p:txBody>
      </p:sp>
      <p:pic>
        <p:nvPicPr>
          <p:cNvPr id="1027" name="Picture 16" descr="Layer 2"/>
          <p:cNvPicPr/>
          <p:nvPr userDrawn="1"/>
        </p:nvPicPr>
        <p:blipFill>
          <a:blip r:embed="rId11"/>
          <a:stretch>
            <a:fillRect/>
          </a:stretch>
        </p:blipFill>
        <p:spPr>
          <a:xfrm>
            <a:off x="250825" y="123825"/>
            <a:ext cx="1141413" cy="889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7"/>
          <p:cNvSpPr>
            <a:spLocks noGrp="1"/>
          </p:cNvSpPr>
          <p:nvPr>
            <p:ph type="body" idx="1"/>
          </p:nvPr>
        </p:nvSpPr>
        <p:spPr>
          <a:xfrm>
            <a:off x="250825" y="1438275"/>
            <a:ext cx="5761038" cy="29337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ru-RU" dirty="0"/>
              <a:t>Образец текста</a:t>
            </a:r>
            <a:endParaRPr lang="ru-RU" altLang="ru-RU" dirty="0"/>
          </a:p>
          <a:p>
            <a:pPr lvl="1"/>
            <a:r>
              <a:rPr lang="ru-RU" altLang="ru-RU" dirty="0"/>
              <a:t>Второй уровень</a:t>
            </a:r>
            <a:endParaRPr lang="ru-RU" altLang="ru-RU" dirty="0"/>
          </a:p>
          <a:p>
            <a:pPr lvl="2"/>
            <a:r>
              <a:rPr lang="ru-RU" altLang="ru-RU" dirty="0"/>
              <a:t>Третий уровень</a:t>
            </a:r>
            <a:endParaRPr lang="ru-RU" altLang="ru-RU" dirty="0"/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spAutoFit/>
          </a:bodyPr>
          <a:lstStyle>
            <a:lvl1pPr>
              <a:defRPr sz="1000" b="1">
                <a:solidFill>
                  <a:srgbClr val="008637"/>
                </a:solidFill>
              </a:defRPr>
            </a:lvl1pPr>
          </a:lstStyle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>
            <a:lvl1pPr algn="ctr">
              <a:defRPr sz="800" b="1">
                <a:solidFill>
                  <a:srgbClr val="008637"/>
                </a:solidFill>
              </a:defRPr>
            </a:lvl1pPr>
          </a:lstStyle>
          <a:p>
            <a:pPr lvl="0" eaLnBrk="1" hangingPunct="1">
              <a:buNone/>
            </a:pPr>
            <a:r>
              <a:rPr lang="ru-RU" altLang="ru-RU" dirty="0">
                <a:latin typeface="Arial" panose="020B0604020202020204" pitchFamily="34" charset="0"/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</a:br>
            <a:r>
              <a:rPr lang="ru-RU" altLang="ru-RU" sz="900" b="1" dirty="0">
                <a:solidFill>
                  <a:srgbClr val="008637"/>
                </a:solidFill>
                <a:latin typeface="Arial" panose="020B0604020202020204" pitchFamily="34" charset="0"/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  <a:latin typeface="Arial" panose="020B0604020202020204" pitchFamily="34" charset="0"/>
              </a:rPr>
              <a:t> </a:t>
            </a:r>
            <a:endParaRPr lang="ru-RU" altLang="ru-RU" sz="800" b="1" dirty="0">
              <a:solidFill>
                <a:srgbClr val="008637"/>
              </a:solidFill>
              <a:latin typeface="Arial" panose="020B0604020202020204" pitchFamily="34" charset="0"/>
            </a:endParaRPr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z="1000" b="1">
                <a:solidFill>
                  <a:srgbClr val="008637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altLang="ru-RU" dirty="0">
                <a:latin typeface="Arial" panose="020B0604020202020204" pitchFamily="34" charset="0"/>
              </a:rPr>
            </a:fld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032" name="Line 16"/>
          <p:cNvSpPr/>
          <p:nvPr userDrawn="1"/>
        </p:nvSpPr>
        <p:spPr>
          <a:xfrm>
            <a:off x="250825" y="4589463"/>
            <a:ext cx="8642350" cy="0"/>
          </a:xfrm>
          <a:prstGeom prst="line">
            <a:avLst/>
          </a:prstGeom>
          <a:ln w="9525" cap="flat" cmpd="sng">
            <a:solidFill>
              <a:srgbClr val="008637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553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82880" indent="-182880" algn="l" rtl="0" eaLnBrk="0" fontAlgn="base" hangingPunct="0">
        <a:spcBef>
          <a:spcPct val="35000"/>
        </a:spcBef>
        <a:spcAft>
          <a:spcPct val="0"/>
        </a:spcAft>
        <a:buClr>
          <a:srgbClr val="00553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7800" algn="l" rtl="0" eaLnBrk="0" fontAlgn="base" hangingPunct="0">
        <a:spcBef>
          <a:spcPct val="35000"/>
        </a:spcBef>
        <a:spcAft>
          <a:spcPct val="0"/>
        </a:spcAft>
        <a:buClr>
          <a:srgbClr val="00863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79705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38300" indent="-2286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13.png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16.png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hyperlink" Target="https://1c.ru/news/info.jsp?id=29034" TargetMode="External"/><Relationship Id="rId2" Type="http://schemas.openxmlformats.org/officeDocument/2006/relationships/image" Target="../media/image17.png"/><Relationship Id="rId1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7.jpeg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hyperlink" Target="https://v8.1c.ru/static/1s-shina/" TargetMode="External"/><Relationship Id="rId2" Type="http://schemas.openxmlformats.org/officeDocument/2006/relationships/image" Target="../media/image9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Заголовок 4"/>
          <p:cNvSpPr>
            <a:spLocks noGrp="1"/>
          </p:cNvSpPr>
          <p:nvPr>
            <p:ph type="ctrTitle"/>
          </p:nvPr>
        </p:nvSpPr>
        <p:spPr>
          <a:xfrm>
            <a:off x="1043940" y="1420178"/>
            <a:ext cx="6135688" cy="1477010"/>
          </a:xfrm>
        </p:spPr>
        <p:txBody>
          <a:bodyPr vert="horz" wrap="square" lIns="54000" tIns="0" rIns="54000" bIns="0" anchor="b" anchorCtr="0">
            <a:spAutoFit/>
          </a:bodyPr>
          <a:p>
            <a:pPr eaLnBrk="1" hangingPunct="1">
              <a:buClrTx/>
              <a:buSzTx/>
              <a:buFontTx/>
            </a:pPr>
            <a:r>
              <a:rPr lang="ru-RU" altLang="ru-RU" kern="1200" dirty="0">
                <a:latin typeface="+mj-lt"/>
                <a:ea typeface="+mj-ea"/>
                <a:cs typeface="+mj-cs"/>
              </a:rPr>
              <a:t>КЕЙС:Тамбовский государственный университет имени Г.Р. Державина - итоги пилотного проекта по внедрению 1С:Шина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3315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57325" y="3148330"/>
            <a:ext cx="7029400" cy="1243013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rgbClr val="005531"/>
              </a:buClr>
              <a:buSzTx/>
            </a:pPr>
            <a:r>
              <a:rPr lang="ru-RU" altLang="ru-RU" b="1" kern="1200" dirty="0">
                <a:latin typeface="+mn-lt"/>
                <a:ea typeface="+mn-ea"/>
                <a:cs typeface="+mn-cs"/>
              </a:rPr>
              <a:t>Киселева Нина Сергеевна</a:t>
            </a:r>
            <a:endParaRPr lang="ru-RU" altLang="ru-RU" b="1" kern="1200" dirty="0">
              <a:latin typeface="+mn-lt"/>
              <a:ea typeface="+mn-ea"/>
              <a:cs typeface="+mn-cs"/>
            </a:endParaRPr>
          </a:p>
          <a:p>
            <a:pPr eaLnBrk="1" hangingPunct="1">
              <a:buClr>
                <a:srgbClr val="005531"/>
              </a:buClr>
              <a:buSzTx/>
            </a:pPr>
            <a:endParaRPr lang="ru-RU" altLang="ru-RU" b="1" kern="1200" dirty="0">
              <a:latin typeface="+mn-lt"/>
              <a:ea typeface="+mn-ea"/>
              <a:cs typeface="+mn-cs"/>
            </a:endParaRPr>
          </a:p>
          <a:p>
            <a:pPr eaLnBrk="1" hangingPunct="1">
              <a:buClr>
                <a:srgbClr val="005531"/>
              </a:buClr>
              <a:buSzTx/>
            </a:pPr>
            <a:r>
              <a:rPr lang="ru-RU" altLang="ru-RU" b="1" kern="1200" dirty="0">
                <a:latin typeface="+mn-lt"/>
                <a:ea typeface="+mn-ea"/>
                <a:cs typeface="+mn-cs"/>
              </a:rPr>
              <a:t>компания «ПМК Бухгалтер»</a:t>
            </a:r>
            <a:endParaRPr lang="ru-RU" altLang="ru-RU" b="1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13316" name="Подзаголовок 5"/>
          <p:cNvSpPr txBox="1"/>
          <p:nvPr/>
        </p:nvSpPr>
        <p:spPr>
          <a:xfrm>
            <a:off x="1043940" y="3547110"/>
            <a:ext cx="7029450" cy="4460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Clr>
                <a:srgbClr val="0F5D9B"/>
              </a:buClr>
              <a:buNone/>
            </a:pPr>
            <a:r>
              <a:rPr lang="ru-RU" altLang="ru-RU" sz="1600" dirty="0"/>
              <a:t>Руководитель </a:t>
            </a:r>
            <a:r>
              <a:rPr lang="en-US" altLang="ru-RU" sz="1600" dirty="0"/>
              <a:t>IT</a:t>
            </a:r>
            <a:r>
              <a:rPr lang="ru-RU" altLang="ru-RU" sz="1600" dirty="0"/>
              <a:t> проектов</a:t>
            </a:r>
            <a:endParaRPr lang="ru-RU" altLang="ru-RU" sz="1600" dirty="0"/>
          </a:p>
        </p:txBody>
      </p:sp>
      <p:sp>
        <p:nvSpPr>
          <p:cNvPr id="2" name="Подзаголовок 5"/>
          <p:cNvSpPr txBox="1"/>
          <p:nvPr/>
        </p:nvSpPr>
        <p:spPr>
          <a:xfrm>
            <a:off x="971550" y="3547110"/>
            <a:ext cx="7029450" cy="4460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Clr>
                <a:srgbClr val="0F5D9B"/>
              </a:buClr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476375" y="340202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kern="1200" dirty="0">
                <a:latin typeface="+mj-lt"/>
                <a:ea typeface="+mj-ea"/>
                <a:cs typeface="+mj-cs"/>
              </a:rPr>
              <a:t>Результат внедрения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8436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38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18439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18440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3" name="Замещающее содержимое 2"/>
          <p:cNvSpPr/>
          <p:nvPr>
            <p:ph idx="1"/>
          </p:nvPr>
        </p:nvSpPr>
        <p:spPr/>
        <p:txBody>
          <a:bodyPr/>
          <a:p>
            <a:r>
              <a:rPr lang="ru-RU" altLang="en-US" sz="1600"/>
              <a:t>Данные по физическим лицам, изменение данных, контактная информация, паспортные данные - это позволило в реальном времени иметь актуальную информацию по физ лицам, в разных конфигурациях.</a:t>
            </a:r>
            <a:endParaRPr lang="ru-RU" altLang="en-US" sz="1600"/>
          </a:p>
          <a:p>
            <a:r>
              <a:rPr lang="ru-RU" altLang="en-US" sz="1600"/>
              <a:t>Данные по структурным справочникам, таких как направления подготовки, учебные группы, виды приказов, должности и пр. - эти справочники нужны для всех связанных конфигураций, и в том числе для внешних систем таких как личный кабинет.</a:t>
            </a:r>
            <a:endParaRPr lang="ru-RU" altLang="en-US" sz="1600"/>
          </a:p>
          <a:p>
            <a:r>
              <a:rPr lang="ru-RU" altLang="en-US" sz="1600"/>
              <a:t>Данные по приказам, по студенческому составу, существующий обмен переделали на новый механизм, что позволило обеспечить гарантированную доставку сообщений.</a:t>
            </a:r>
            <a:endParaRPr lang="ru-RU" alt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476375" y="340202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kern="1200" dirty="0">
                <a:latin typeface="+mj-lt"/>
                <a:ea typeface="+mj-ea"/>
                <a:cs typeface="+mj-cs"/>
              </a:rPr>
              <a:t>Результат внедрения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8436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38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18439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18440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pic>
        <p:nvPicPr>
          <p:cNvPr id="5" name="Замещающее содержимое 4" descr="Схема обмена с шиной без AD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8040" y="1282700"/>
            <a:ext cx="6491605" cy="29337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1475656" y="340494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dirty="0"/>
              <a:t>Результат внедрения</a:t>
            </a:r>
            <a:endParaRPr lang="ru-RU" altLang="ru-RU" dirty="0"/>
          </a:p>
        </p:txBody>
      </p:sp>
      <p:sp>
        <p:nvSpPr>
          <p:cNvPr id="20484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6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0487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20488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3" name="Замещающее содержимое 2"/>
          <p:cNvSpPr/>
          <p:nvPr>
            <p:ph sz="half" idx="1"/>
          </p:nvPr>
        </p:nvSpPr>
        <p:spPr/>
        <p:txBody>
          <a:bodyPr/>
          <a:p>
            <a:pPr marL="0" indent="0">
              <a:buNone/>
            </a:pPr>
            <a:r>
              <a:rPr lang="ru-RU" altLang="en-US"/>
              <a:t>В настоящее время запущены в эксплуатацию с использованием 1С:Шины порядка 25 потоков.</a:t>
            </a:r>
            <a:endParaRPr lang="ru-RU" altLang="en-US"/>
          </a:p>
        </p:txBody>
      </p:sp>
      <p:pic>
        <p:nvPicPr>
          <p:cNvPr id="6" name="Замещающее содержимое 5" descr="потоки из универа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282700"/>
            <a:ext cx="2742565" cy="32639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475656" y="340494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kern="1200" dirty="0">
                <a:latin typeface="+mj-lt"/>
                <a:ea typeface="+mj-ea"/>
                <a:cs typeface="+mj-cs"/>
              </a:rPr>
              <a:t>Обработка сообщений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8436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38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18439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18440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pic>
        <p:nvPicPr>
          <p:cNvPr id="4" name="Замещающее содержимое 3" descr="подсистема шина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0065" y="1160780"/>
            <a:ext cx="6247130" cy="3196590"/>
          </a:xfrm>
          <a:prstGeom prst="rect">
            <a:avLst/>
          </a:prstGeom>
        </p:spPr>
      </p:pic>
      <p:pic>
        <p:nvPicPr>
          <p:cNvPr id="5" name="Замещающее содержимое 4" descr="Тело сообщения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8535" y="2788920"/>
            <a:ext cx="3811905" cy="1654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54000" tIns="0" rIns="54000" bIns="0" anchor="ctr" anchorCtr="0">
            <a:spAutoFit/>
          </a:bodyPr>
          <a:p>
            <a:r>
              <a:rPr lang="ru-RU" altLang="ru-RU" kern="1200" dirty="0">
                <a:latin typeface="+mj-lt"/>
                <a:ea typeface="+mj-ea"/>
                <a:cs typeface="+mj-cs"/>
              </a:rPr>
              <a:t>Взаимодействие на проекте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8436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38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18439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18440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" name="Замещающее содержимое 1"/>
          <p:cNvSpPr/>
          <p:nvPr>
            <p:ph sz="half" idx="1"/>
          </p:nvPr>
        </p:nvSpPr>
        <p:spPr/>
        <p:txBody>
          <a:bodyPr/>
          <a:p>
            <a:r>
              <a:rPr lang="ru-RU" altLang="en-US" sz="1600"/>
              <a:t>1С-Коннект</a:t>
            </a:r>
            <a:endParaRPr lang="ru-RU" altLang="en-US" sz="1600"/>
          </a:p>
          <a:p>
            <a:r>
              <a:rPr lang="ru-RU" altLang="en-US" sz="1600"/>
              <a:t>Мессенджеры</a:t>
            </a:r>
            <a:endParaRPr lang="ru-RU" altLang="en-US" sz="1600"/>
          </a:p>
          <a:p>
            <a:r>
              <a:rPr lang="ru-RU" altLang="en-US" sz="1600"/>
              <a:t>Инструкции для пользователей. </a:t>
            </a:r>
            <a:endParaRPr lang="ru-RU" altLang="en-US" sz="1600"/>
          </a:p>
          <a:p>
            <a:r>
              <a:rPr lang="ru-RU" altLang="en-US" sz="1600"/>
              <a:t>База знаний с использованием сервиса Wiki.</a:t>
            </a:r>
            <a:endParaRPr lang="ru-RU" altLang="en-US" sz="1600"/>
          </a:p>
        </p:txBody>
      </p:sp>
      <p:pic>
        <p:nvPicPr>
          <p:cNvPr id="3" name="Замещающее содержимое 2" descr="вики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6100" y="988695"/>
            <a:ext cx="2440940" cy="34886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475656" y="340494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kern="1200" dirty="0">
                <a:latin typeface="+mj-lt"/>
                <a:ea typeface="+mj-ea"/>
                <a:cs typeface="+mj-cs"/>
              </a:rPr>
              <a:t>Что получили в итоге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8436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38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18439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18440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" name="Замещающее содержимое 1"/>
          <p:cNvSpPr/>
          <p:nvPr>
            <p:ph sz="half" idx="1"/>
          </p:nvPr>
        </p:nvSpPr>
        <p:spPr>
          <a:xfrm>
            <a:off x="628650" y="1370330"/>
            <a:ext cx="7941945" cy="3263900"/>
          </a:xfrm>
        </p:spPr>
        <p:txBody>
          <a:bodyPr/>
          <a:p>
            <a:pPr marL="0" indent="0" latinLnBrk="0">
              <a:spcBef>
                <a:spcPts val="0"/>
              </a:spcBef>
              <a:buNone/>
            </a:pPr>
            <a:r>
              <a:rPr lang="ru-RU" altLang="en-US" sz="1600"/>
              <a:t>В ходе Бета-тестирования продукта удалось достичь практически</a:t>
            </a:r>
            <a:endParaRPr lang="ru-RU" altLang="en-US" sz="1600"/>
          </a:p>
          <a:p>
            <a:pPr marL="0" indent="0" latinLnBrk="0">
              <a:spcBef>
                <a:spcPts val="0"/>
              </a:spcBef>
              <a:buNone/>
            </a:pPr>
            <a:r>
              <a:rPr lang="ru-RU" altLang="en-US" sz="1600"/>
              <a:t>всех поставленных задач, таких как:</a:t>
            </a:r>
            <a:endParaRPr lang="ru-RU" altLang="en-US" sz="1600"/>
          </a:p>
          <a:p>
            <a:r>
              <a:rPr lang="ru-RU" altLang="en-US" sz="1600"/>
              <a:t>Существенно выросла надежность интеграций между системами за счёт гарантированной доставки сообщений.</a:t>
            </a:r>
            <a:endParaRPr lang="ru-RU" altLang="en-US" sz="1600"/>
          </a:p>
          <a:p>
            <a:r>
              <a:rPr lang="ru-RU" altLang="en-US" sz="1600"/>
              <a:t>Замена разрозненных http-сервисов на стандартизацию обменов через 1С:Шину позволила упростить разработку и поддержку со стороны программистов, что сократило их трудозатраты.</a:t>
            </a:r>
            <a:endParaRPr lang="ru-RU" altLang="en-US" sz="1600"/>
          </a:p>
          <a:p>
            <a:r>
              <a:rPr lang="ru-RU" altLang="en-US" sz="1600"/>
              <a:t>Сопоставление однотипной информации в «реальном времени», позволяет иметь всегда актуальные данные во всех системах.</a:t>
            </a:r>
            <a:endParaRPr lang="ru-RU" altLang="en-US" sz="1600"/>
          </a:p>
          <a:p>
            <a:r>
              <a:rPr lang="ru-RU" altLang="en-US" sz="1600"/>
              <a:t>Передача документов в реальном времени позволила избавиться от ручного ввода данных.</a:t>
            </a:r>
            <a:endParaRPr lang="ru-RU" altLang="en-US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475656" y="340494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kern="1200" dirty="0">
                <a:latin typeface="+mj-lt"/>
                <a:ea typeface="+mj-ea"/>
                <a:cs typeface="+mj-cs"/>
              </a:rPr>
              <a:t>Дальнейшие планы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8436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38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18439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18440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" name="Замещающее содержимое 1"/>
          <p:cNvSpPr/>
          <p:nvPr>
            <p:ph sz="half" idx="1"/>
          </p:nvPr>
        </p:nvSpPr>
        <p:spPr>
          <a:xfrm>
            <a:off x="628650" y="1370330"/>
            <a:ext cx="7941945" cy="3263900"/>
          </a:xfrm>
        </p:spPr>
        <p:txBody>
          <a:bodyPr/>
          <a:p>
            <a:pPr marL="0" indent="0">
              <a:buNone/>
            </a:pPr>
            <a:endParaRPr lang="ru-RU" altLang="en-US" sz="1600"/>
          </a:p>
          <a:p>
            <a:pPr marL="0" indent="0">
              <a:buNone/>
            </a:pPr>
            <a:r>
              <a:rPr lang="ru-RU" altLang="en-US" sz="1600"/>
              <a:t>В планах сейчас сделать полную интеграцию с личным кабинетом, настроить обмен данными с библиотекой.</a:t>
            </a:r>
            <a:endParaRPr lang="ru-RU" altLang="en-US" sz="1600"/>
          </a:p>
          <a:p>
            <a:pPr marL="0" indent="0">
              <a:buNone/>
            </a:pPr>
            <a:r>
              <a:rPr lang="ru-RU" altLang="en-US" sz="1600"/>
              <a:t>В процессе работы уже появляются новые задачи по обмену, которые можно решать с использованием продукта 1С:Шина. </a:t>
            </a:r>
            <a:endParaRPr lang="ru-RU" altLang="en-US" sz="1600"/>
          </a:p>
          <a:p>
            <a:pPr marL="0" indent="0">
              <a:buNone/>
            </a:pPr>
            <a:endParaRPr lang="ru-RU" altLang="en-US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475656" y="340494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kern="1200" dirty="0">
                <a:latin typeface="+mj-lt"/>
                <a:ea typeface="+mj-ea"/>
                <a:cs typeface="+mj-cs"/>
              </a:rPr>
              <a:t>Выпуск программного продукта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8436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38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18439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18440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pic>
        <p:nvPicPr>
          <p:cNvPr id="3" name="Замещающее содержимое 2" descr="Инф письмо выпуск шины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3850" y="1276985"/>
            <a:ext cx="4401820" cy="3263900"/>
          </a:xfrm>
          <a:prstGeom prst="rect">
            <a:avLst/>
          </a:prstGeom>
        </p:spPr>
      </p:pic>
      <p:sp>
        <p:nvSpPr>
          <p:cNvPr id="6" name="Замещающее содержимое 5"/>
          <p:cNvSpPr/>
          <p:nvPr>
            <p:ph sz="half" idx="2"/>
          </p:nvPr>
        </p:nvSpPr>
        <p:spPr>
          <a:xfrm>
            <a:off x="4773930" y="1370330"/>
            <a:ext cx="3741420" cy="3155315"/>
          </a:xfrm>
        </p:spPr>
        <p:txBody>
          <a:bodyPr/>
          <a:p>
            <a:pPr marL="0" indent="0">
              <a:buNone/>
            </a:pPr>
            <a:endParaRPr lang="ru-RU" altLang="en-US" sz="1600"/>
          </a:p>
          <a:p>
            <a:pPr marL="0" indent="0">
              <a:buNone/>
            </a:pPr>
            <a:endParaRPr lang="ru-RU" altLang="en-US" sz="1600"/>
          </a:p>
          <a:p>
            <a:pPr marL="0" indent="0">
              <a:buNone/>
            </a:pPr>
            <a:endParaRPr lang="ru-RU" altLang="en-US" sz="1600"/>
          </a:p>
          <a:p>
            <a:pPr marL="0" indent="0">
              <a:buNone/>
            </a:pPr>
            <a:endParaRPr lang="ru-RU" altLang="en-US" sz="1600"/>
          </a:p>
          <a:p>
            <a:pPr marL="0" indent="0">
              <a:buNone/>
            </a:pPr>
            <a:r>
              <a:rPr lang="ru-RU" altLang="en-US" sz="1600"/>
              <a:t>Вышло письмо о выпуске продукта</a:t>
            </a:r>
            <a:endParaRPr lang="ru-RU" altLang="en-US" sz="1600"/>
          </a:p>
          <a:p>
            <a:pPr marL="0" indent="0">
              <a:buNone/>
            </a:pPr>
            <a:r>
              <a:rPr lang="ru-RU" altLang="en-US" sz="1600">
                <a:hlinkClick r:id="rId3" tooltip="" action="ppaction://hlinkfile"/>
              </a:rPr>
              <a:t>https://1c.ru/news/info.jsp?id=29034</a:t>
            </a:r>
            <a:endParaRPr lang="ru-RU" altLang="en-US" sz="1600">
              <a:hlinkClick r:id="rId3" tooltip="" action="ppaction://hlinkfile"/>
            </a:endParaRPr>
          </a:p>
          <a:p>
            <a:pPr marL="0" indent="0">
              <a:buNone/>
            </a:pPr>
            <a:endParaRPr lang="ru-RU" altLang="en-US" sz="1600"/>
          </a:p>
          <a:p>
            <a:pPr marL="0" indent="0">
              <a:buNone/>
            </a:pPr>
            <a:r>
              <a:rPr lang="ru-RU" altLang="en-US" sz="1600"/>
              <a:t>Мы готовы поделиться опытом запуска 1С:Шины.</a:t>
            </a:r>
            <a:endParaRPr lang="ru-RU" altLang="en-US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ctrTitle"/>
          </p:nvPr>
        </p:nvSpPr>
        <p:spPr>
          <a:xfrm>
            <a:off x="250825" y="1880235"/>
            <a:ext cx="8642350" cy="549275"/>
          </a:xfrm>
        </p:spPr>
        <p:txBody>
          <a:bodyPr vert="horz" wrap="square" lIns="54000" tIns="0" rIns="54000" bIns="0" anchor="ctr" anchorCtr="0">
            <a:spAutoFit/>
          </a:bodyPr>
          <a:p>
            <a:pPr eaLnBrk="1" hangingPunct="1">
              <a:buClrTx/>
              <a:buSzTx/>
              <a:buFontTx/>
            </a:pPr>
            <a:r>
              <a:rPr lang="ru-RU" altLang="ru-RU" sz="3200" kern="1200" dirty="0">
                <a:latin typeface="+mj-lt"/>
                <a:ea typeface="+mj-ea"/>
                <a:cs typeface="+mj-cs"/>
              </a:rPr>
              <a:t>СПАСИБО </a:t>
            </a:r>
            <a:br>
              <a:rPr lang="ru-RU" altLang="ru-RU" sz="3200" kern="1200" dirty="0">
                <a:latin typeface="+mj-lt"/>
                <a:ea typeface="+mj-ea"/>
                <a:cs typeface="+mj-cs"/>
              </a:rPr>
            </a:br>
            <a:r>
              <a:rPr lang="ru-RU" altLang="ru-RU" sz="3200" kern="1200" dirty="0">
                <a:latin typeface="+mj-lt"/>
                <a:ea typeface="+mj-ea"/>
                <a:cs typeface="+mj-cs"/>
              </a:rPr>
              <a:t>ЗА ВНИМАНИЕ!</a:t>
            </a:r>
            <a:endParaRPr lang="ru-RU" altLang="ru-RU" sz="32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Rectangle 2"/>
          <p:cNvSpPr>
            <a:spLocks noGrp="1"/>
          </p:cNvSpPr>
          <p:nvPr/>
        </p:nvSpPr>
        <p:spPr>
          <a:xfrm>
            <a:off x="323850" y="2788920"/>
            <a:ext cx="8642350" cy="10839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54000" tIns="0" rIns="54000" bIns="0" anchor="ctr" anchorCtr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553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5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5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5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5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5000"/>
              </a:spcBef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kern="1200" dirty="0">
                <a:solidFill>
                  <a:srgbClr val="008637"/>
                </a:solidFill>
                <a:latin typeface="+mn-lt"/>
                <a:ea typeface="+mn-ea"/>
                <a:cs typeface="+mn-cs"/>
              </a:rPr>
              <a:t>Нина Киселева</a:t>
            </a:r>
            <a:endParaRPr lang="ru-RU" altLang="ru-RU" sz="1600" kern="1200" dirty="0">
              <a:solidFill>
                <a:srgbClr val="008637"/>
              </a:solidFill>
              <a:latin typeface="+mn-lt"/>
              <a:ea typeface="+mn-ea"/>
              <a:cs typeface="+mn-cs"/>
            </a:endParaRPr>
          </a:p>
          <a:p>
            <a:pPr algn="ctr" eaLnBrk="1" hangingPunct="1">
              <a:lnSpc>
                <a:spcPct val="90000"/>
              </a:lnSpc>
              <a:spcBef>
                <a:spcPct val="35000"/>
              </a:spcBef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kern="1200" dirty="0">
                <a:solidFill>
                  <a:srgbClr val="008637"/>
                </a:solidFill>
                <a:latin typeface="+mn-lt"/>
                <a:ea typeface="+mn-ea"/>
                <a:cs typeface="+mn-cs"/>
              </a:rPr>
              <a:t>Контакты: +7(910)751-06-47, </a:t>
            </a:r>
            <a:r>
              <a:rPr lang="en-US" altLang="ru-RU" sz="1600" kern="1200" dirty="0">
                <a:solidFill>
                  <a:srgbClr val="008637"/>
                </a:solidFill>
                <a:latin typeface="+mn-lt"/>
                <a:ea typeface="+mn-ea"/>
                <a:cs typeface="+mn-cs"/>
              </a:rPr>
              <a:t>mail@pmkbuh.ru</a:t>
            </a:r>
            <a:endParaRPr lang="en-US" altLang="ru-RU" sz="1600" kern="1200" dirty="0">
              <a:solidFill>
                <a:srgbClr val="008637"/>
              </a:solidFill>
              <a:latin typeface="+mn-lt"/>
              <a:ea typeface="+mn-ea"/>
              <a:cs typeface="+mn-cs"/>
            </a:endParaRPr>
          </a:p>
          <a:p>
            <a:pPr algn="ctr" eaLnBrk="1" hangingPunct="1">
              <a:lnSpc>
                <a:spcPct val="90000"/>
              </a:lnSpc>
              <a:spcBef>
                <a:spcPct val="35000"/>
              </a:spcBef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en-US" sz="1600" kern="1200" dirty="0">
                <a:solidFill>
                  <a:srgbClr val="008637"/>
                </a:solidFill>
                <a:latin typeface="+mn-lt"/>
                <a:ea typeface="+mn-ea"/>
                <a:cs typeface="+mn-cs"/>
              </a:rPr>
              <a:t>ООО «</a:t>
            </a:r>
            <a:r>
              <a:rPr lang="en-US" altLang="ru-RU" sz="1600" kern="1200" dirty="0">
                <a:solidFill>
                  <a:srgbClr val="008637"/>
                </a:solidFill>
                <a:latin typeface="+mn-lt"/>
                <a:ea typeface="+mn-ea"/>
                <a:cs typeface="+mn-cs"/>
              </a:rPr>
              <a:t>ПМК Бухгалтер</a:t>
            </a:r>
            <a:r>
              <a:rPr lang="ru-RU" altLang="en-US" sz="1600" kern="1200" dirty="0">
                <a:solidFill>
                  <a:srgbClr val="008637"/>
                </a:solidFill>
                <a:latin typeface="+mn-lt"/>
                <a:ea typeface="+mn-ea"/>
                <a:cs typeface="+mn-cs"/>
              </a:rPr>
              <a:t>»</a:t>
            </a:r>
            <a:br>
              <a:rPr lang="ru-RU" altLang="ru-RU" sz="1000" kern="1200" dirty="0">
                <a:solidFill>
                  <a:srgbClr val="008637"/>
                </a:solidFill>
                <a:latin typeface="+mn-lt"/>
                <a:ea typeface="+mn-ea"/>
                <a:cs typeface="+mn-cs"/>
              </a:rPr>
            </a:br>
            <a:endParaRPr lang="ru-RU" altLang="ru-RU" sz="1800" kern="1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Заголовок 10"/>
          <p:cNvSpPr>
            <a:spLocks noGrp="1"/>
          </p:cNvSpPr>
          <p:nvPr>
            <p:ph type="title"/>
          </p:nvPr>
        </p:nvSpPr>
        <p:spPr/>
        <p:txBody>
          <a:bodyPr vert="horz" wrap="square" lIns="54000" tIns="0" rIns="54000" bIns="0" anchor="ctr" anchorCtr="0">
            <a:spAutoFit/>
          </a:bodyPr>
          <a:p>
            <a:r>
              <a:rPr lang="ru-RU" altLang="ru-RU" kern="1200" dirty="0">
                <a:latin typeface="+mj-lt"/>
                <a:ea typeface="+mj-ea"/>
                <a:cs typeface="+mj-cs"/>
              </a:rPr>
              <a:t>Университет ТГУ им. Державина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7411" name="Объект 11"/>
          <p:cNvSpPr>
            <a:spLocks noGrp="1"/>
          </p:cNvSpPr>
          <p:nvPr>
            <p:ph sz="half" idx="1"/>
          </p:nvPr>
        </p:nvSpPr>
        <p:spPr>
          <a:xfrm>
            <a:off x="628650" y="1370330"/>
            <a:ext cx="4008120" cy="3263900"/>
          </a:xfrm>
        </p:spPr>
        <p:txBody>
          <a:bodyPr vert="horz" wrap="square" lIns="91440" tIns="45720" rIns="91440" bIns="45720" anchor="t" anchorCtr="0"/>
          <a:p>
            <a:r>
              <a:rPr lang="ru-RU" altLang="ru-RU" dirty="0"/>
              <a:t>Ведущий ВУЗ Тамбовской области</a:t>
            </a:r>
            <a:endParaRPr lang="ru-RU" altLang="ru-RU" dirty="0"/>
          </a:p>
          <a:p>
            <a:r>
              <a:rPr lang="ru-RU" altLang="ru-RU" dirty="0"/>
              <a:t>Отметил 100 лет</a:t>
            </a:r>
            <a:endParaRPr lang="ru-RU" altLang="ru-RU" dirty="0"/>
          </a:p>
          <a:p>
            <a:r>
              <a:rPr lang="ru-RU" altLang="ru-RU" dirty="0"/>
              <a:t>13000 студентов</a:t>
            </a:r>
            <a:endParaRPr lang="ru-RU" altLang="ru-RU" dirty="0"/>
          </a:p>
          <a:p>
            <a:r>
              <a:rPr lang="ru-RU" altLang="ru-RU" dirty="0"/>
              <a:t>220 направлений подготовки</a:t>
            </a:r>
            <a:endParaRPr lang="ru-RU" altLang="ru-RU" dirty="0"/>
          </a:p>
          <a:p>
            <a:r>
              <a:rPr lang="ru-RU" altLang="ru-RU" dirty="0"/>
              <a:t>Единственный ВУЗ региона участник программы «Приоритет 2030»</a:t>
            </a:r>
            <a:endParaRPr lang="ru-RU" altLang="ru-RU" dirty="0"/>
          </a:p>
        </p:txBody>
      </p:sp>
      <p:sp>
        <p:nvSpPr>
          <p:cNvPr id="17414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416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17417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17418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pic>
        <p:nvPicPr>
          <p:cNvPr id="4" name="Замещающее содержимое 3" descr="60082d8570f0f682916567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6190" y="2644775"/>
            <a:ext cx="3867150" cy="17113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/>
        <p:txBody>
          <a:bodyPr vert="horz" wrap="square" lIns="91440" tIns="45720" rIns="91440" bIns="45720" anchor="b" anchorCtr="0"/>
          <a:p>
            <a:r>
              <a:rPr lang="ru-RU" altLang="ru-RU" kern="1200" dirty="0">
                <a:solidFill>
                  <a:srgbClr val="008637"/>
                </a:solidFill>
                <a:latin typeface="+mn-lt"/>
                <a:ea typeface="+mn-ea"/>
                <a:cs typeface="+mn-cs"/>
              </a:rPr>
              <a:t>Используемое ПП «1С»</a:t>
            </a:r>
            <a:endParaRPr lang="ru-RU" altLang="ru-RU" kern="1200" dirty="0">
              <a:solidFill>
                <a:srgbClr val="00863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459" name="Объект 3"/>
          <p:cNvSpPr>
            <a:spLocks noGrp="1"/>
          </p:cNvSpPr>
          <p:nvPr>
            <p:ph sz="half" idx="2"/>
          </p:nvPr>
        </p:nvSpPr>
        <p:spPr/>
        <p:txBody>
          <a:bodyPr vert="horz" wrap="square" lIns="91440" tIns="45720" rIns="91440" bIns="45720" anchor="t" anchorCtr="0"/>
          <a:p>
            <a:pPr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dirty="0"/>
              <a:t>1С:Университет ПРОФ</a:t>
            </a:r>
            <a:endParaRPr lang="ru-RU" altLang="ru-RU" sz="1600" dirty="0"/>
          </a:p>
          <a:p>
            <a:pPr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dirty="0"/>
              <a:t>1С:БГУ</a:t>
            </a:r>
            <a:endParaRPr lang="ru-RU" altLang="ru-RU" sz="1600" dirty="0"/>
          </a:p>
          <a:p>
            <a:pPr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dirty="0"/>
              <a:t>1С:ЗКГУ КОРП</a:t>
            </a:r>
            <a:endParaRPr lang="ru-RU" altLang="ru-RU" sz="1600" dirty="0"/>
          </a:p>
          <a:p>
            <a:pPr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dirty="0"/>
              <a:t>1С:Документооборот</a:t>
            </a:r>
            <a:endParaRPr lang="ru-RU" altLang="ru-RU" sz="1600" dirty="0"/>
          </a:p>
          <a:p>
            <a:pPr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dirty="0"/>
              <a:t>1С:ITIL</a:t>
            </a:r>
            <a:endParaRPr lang="ru-RU" altLang="ru-RU" sz="1600" dirty="0"/>
          </a:p>
          <a:p>
            <a:pPr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dirty="0"/>
              <a:t>1С:ЗКГУ - Расчет стипендий.</a:t>
            </a:r>
            <a:endParaRPr lang="ru-RU" altLang="ru-RU" sz="1600" dirty="0"/>
          </a:p>
          <a:p>
            <a:pPr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dirty="0"/>
              <a:t>Учет в общежитиях</a:t>
            </a:r>
            <a:endParaRPr lang="ru-RU" altLang="ru-RU" sz="1600" dirty="0"/>
          </a:p>
          <a:p>
            <a:pPr>
              <a:buClr>
                <a:srgbClr val="005531"/>
              </a:buClr>
              <a:buSzTx/>
              <a:buFont typeface="Wingdings" panose="05000000000000000000" pitchFamily="2" charset="2"/>
            </a:pPr>
            <a:r>
              <a:rPr lang="ru-RU" altLang="ru-RU" sz="1600" dirty="0"/>
              <a:t>Расписание</a:t>
            </a:r>
            <a:endParaRPr lang="ru-RU" altLang="ru-RU" sz="1600" dirty="0"/>
          </a:p>
        </p:txBody>
      </p:sp>
      <p:sp>
        <p:nvSpPr>
          <p:cNvPr id="19460" name="Текст 4"/>
          <p:cNvSpPr>
            <a:spLocks noGrp="1"/>
          </p:cNvSpPr>
          <p:nvPr>
            <p:ph type="body" sz="quarter" idx="3"/>
          </p:nvPr>
        </p:nvSpPr>
        <p:spPr>
          <a:xfrm>
            <a:off x="3996055" y="1282700"/>
            <a:ext cx="4264024" cy="619125"/>
          </a:xfrm>
        </p:spPr>
        <p:txBody>
          <a:bodyPr vert="horz" wrap="square" lIns="91440" tIns="45720" rIns="91440" bIns="45720" anchor="b" anchorCtr="0"/>
          <a:p>
            <a:pPr>
              <a:buClr>
                <a:srgbClr val="005531"/>
              </a:buClr>
              <a:buSzTx/>
            </a:pPr>
            <a:r>
              <a:rPr lang="ru-RU" altLang="ru-RU" kern="1200" dirty="0">
                <a:solidFill>
                  <a:srgbClr val="008637"/>
                </a:solidFill>
                <a:latin typeface="+mn-lt"/>
                <a:ea typeface="+mn-ea"/>
                <a:cs typeface="+mn-cs"/>
              </a:rPr>
              <a:t>Ключевой функционал</a:t>
            </a:r>
            <a:endParaRPr lang="ru-RU" altLang="ru-RU" kern="1200" dirty="0">
              <a:solidFill>
                <a:srgbClr val="00863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462" name="Заголовок 1"/>
          <p:cNvSpPr>
            <a:spLocks noGrp="1"/>
          </p:cNvSpPr>
          <p:nvPr>
            <p:ph type="title"/>
          </p:nvPr>
        </p:nvSpPr>
        <p:spPr>
          <a:xfrm>
            <a:off x="1476375" y="340202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kern="1200" dirty="0">
                <a:latin typeface="+mj-lt"/>
                <a:ea typeface="+mj-ea"/>
                <a:cs typeface="+mj-cs"/>
              </a:rPr>
              <a:t>Информационная система ВУЗа</a:t>
            </a:r>
            <a:endParaRPr lang="ru-RU" altLang="ru-RU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9463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9465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19466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19467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" name="Замещающее содержимое 1"/>
          <p:cNvSpPr/>
          <p:nvPr>
            <p:ph sz="quarter" idx="4"/>
          </p:nvPr>
        </p:nvSpPr>
        <p:spPr>
          <a:xfrm>
            <a:off x="4068444" y="1852930"/>
            <a:ext cx="4264025" cy="2637160"/>
          </a:xfrm>
        </p:spPr>
        <p:txBody>
          <a:bodyPr/>
          <a:p>
            <a:r>
              <a:rPr lang="ru-RU" altLang="en-US" sz="1600"/>
              <a:t>личный кабинет студента и сотрудника;</a:t>
            </a:r>
            <a:endParaRPr lang="ru-RU" altLang="en-US" sz="1600"/>
          </a:p>
          <a:p>
            <a:r>
              <a:rPr lang="ru-RU" altLang="en-US" sz="1600"/>
              <a:t>система для организации дистанционных курсов обучения;</a:t>
            </a:r>
            <a:endParaRPr lang="ru-RU" altLang="en-US" sz="1600"/>
          </a:p>
          <a:p>
            <a:r>
              <a:rPr lang="ru-RU" altLang="en-US" sz="1600"/>
              <a:t>платное обучение студентов</a:t>
            </a:r>
            <a:endParaRPr lang="ru-RU" altLang="en-US" sz="1600"/>
          </a:p>
          <a:p>
            <a:r>
              <a:rPr lang="ru-RU" altLang="en-US" sz="1600"/>
              <a:t>организационно - распорядительная деятельность по студенческому составу</a:t>
            </a:r>
            <a:endParaRPr lang="ru-RU" altLang="en-US" sz="1600"/>
          </a:p>
          <a:p>
            <a:r>
              <a:rPr lang="ru-RU" altLang="en-US" sz="1600"/>
              <a:t>учет стипендий</a:t>
            </a:r>
            <a:endParaRPr lang="ru-RU" altLang="en-US" sz="1600"/>
          </a:p>
          <a:p>
            <a:r>
              <a:rPr lang="ru-RU" altLang="en-US" sz="1600"/>
              <a:t>организация </a:t>
            </a:r>
            <a:r>
              <a:rPr lang="ru-RU" altLang="ru-RU" sz="1600"/>
              <a:t>приемной кампании</a:t>
            </a:r>
            <a:endParaRPr lang="ru-RU" altLang="ru-RU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1476375" y="340202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dirty="0"/>
              <a:t>Схема обмена потоками</a:t>
            </a:r>
            <a:endParaRPr lang="ru-RU" altLang="ru-RU" dirty="0"/>
          </a:p>
        </p:txBody>
      </p:sp>
      <p:sp>
        <p:nvSpPr>
          <p:cNvPr id="20484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6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0487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20488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pic>
        <p:nvPicPr>
          <p:cNvPr id="2" name="Замещающее содержимое -2147482624" descr="схема обмена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450" y="916940"/>
            <a:ext cx="4911090" cy="3416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1476375" y="155417"/>
            <a:ext cx="7200900" cy="73850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dirty="0"/>
              <a:t>Цели внедрения </a:t>
            </a:r>
            <a:br>
              <a:rPr lang="ru-RU" altLang="ru-RU" dirty="0"/>
            </a:br>
            <a:r>
              <a:rPr lang="ru-RU" altLang="ru-RU" dirty="0"/>
              <a:t>интеграционной шины данных</a:t>
            </a:r>
            <a:endParaRPr lang="ru-RU" altLang="ru-RU" dirty="0"/>
          </a:p>
        </p:txBody>
      </p:sp>
      <p:sp>
        <p:nvSpPr>
          <p:cNvPr id="20483" name="Объект 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Стандартизация существующих обменов.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Настройка контроля за процессами обмена через единый интерфейс.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Передача сообщений в режиме «реального времени».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Сопоставление однотипных данных между ИС.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Упрощение интеграции данных с внешними системами.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marL="285750" lvl="1" indent="-285750" algn="l">
              <a:buSzTx/>
              <a:buFont typeface="Arial" panose="020B0604020202020204" pitchFamily="34" charset="0"/>
              <a:buChar char="•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Уменьшение трудозатрат при разработке новых обменов.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0484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6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0487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20488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1476375" y="340202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dirty="0"/>
              <a:t>Разработка и внедрение</a:t>
            </a:r>
            <a:endParaRPr lang="ru-RU" altLang="ru-RU" dirty="0"/>
          </a:p>
        </p:txBody>
      </p:sp>
      <p:sp>
        <p:nvSpPr>
          <p:cNvPr id="20483" name="Объект 4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latinLnBrk="0">
              <a:spcBef>
                <a:spcPts val="0"/>
              </a:spcBef>
              <a:buFont typeface="Arial" panose="020B0604020202020204" pitchFamily="34" charset="0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В качестве пилотной интеграции информационных систем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latinLnBrk="0">
              <a:spcBef>
                <a:spcPts val="0"/>
              </a:spcBef>
              <a:buFont typeface="Arial" panose="020B0604020202020204" pitchFamily="34" charset="0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была выбрана настройка обмена данными между системами 1С:Университет, 1С:БГУ и 1С:ЗКГУ (Стипендия).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однотипные потоки: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kern="1200" dirty="0">
                <a:latin typeface="+mn-lt"/>
                <a:ea typeface="+mn-ea"/>
                <a:cs typeface="+mn-cs"/>
              </a:rPr>
              <a:t>Физические лица - студенты</a:t>
            </a:r>
            <a:endParaRPr lang="ru-RU" altLang="ru-RU" sz="1600" kern="1200" dirty="0"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kern="1200" dirty="0">
                <a:latin typeface="+mn-lt"/>
                <a:ea typeface="+mn-ea"/>
                <a:cs typeface="+mn-cs"/>
              </a:rPr>
              <a:t>Приказы по студенческому составу. По студентам, заключившим договора платного обучения, приказы должны уходить в 1С:БГУ. По студентам, получающим стипендию, приказы должны уходить в 1С:ЗКГУ (Стипендия).</a:t>
            </a:r>
            <a:endParaRPr lang="ru-RU" altLang="ru-RU" sz="1600" kern="1200" dirty="0"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600" kern="1200" dirty="0">
                <a:latin typeface="+mn-lt"/>
                <a:ea typeface="+mn-ea"/>
                <a:cs typeface="+mn-cs"/>
              </a:rPr>
              <a:t>Справочники. </a:t>
            </a:r>
            <a:endParaRPr lang="ru-RU" altLang="ru-RU" sz="16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0484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6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0487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20488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1476375" y="340202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dirty="0"/>
              <a:t>Разработка и внедрение</a:t>
            </a:r>
            <a:endParaRPr lang="ru-RU" altLang="ru-RU" dirty="0"/>
          </a:p>
        </p:txBody>
      </p:sp>
      <p:sp>
        <p:nvSpPr>
          <p:cNvPr id="20484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6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0487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20488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pic>
        <p:nvPicPr>
          <p:cNvPr id="4" name="Замещающее содержимое 3" descr="Схема настройки 2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825" y="1677035"/>
            <a:ext cx="6625590" cy="1882775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323850" y="3787775"/>
            <a:ext cx="533019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>
                <a:hlinkClick r:id="rId3" tooltip="" action="ppaction://hlinkfile"/>
              </a:rPr>
              <a:t>https://v8.1c.ru/static/1s-shina/</a:t>
            </a:r>
            <a:endParaRPr lang="ru-R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1476375" y="340202"/>
            <a:ext cx="7200900" cy="368935"/>
          </a:xfrm>
        </p:spPr>
        <p:txBody>
          <a:bodyPr vert="horz" wrap="square" lIns="54000" tIns="0" rIns="54000" bIns="0" anchor="ctr" anchorCtr="0">
            <a:spAutoFit/>
          </a:bodyPr>
          <a:p>
            <a:r>
              <a:rPr lang="ru-RU" altLang="ru-RU" dirty="0"/>
              <a:t>Разработка и внедрение</a:t>
            </a:r>
            <a:endParaRPr lang="ru-RU" altLang="ru-RU" dirty="0"/>
          </a:p>
        </p:txBody>
      </p:sp>
      <p:sp>
        <p:nvSpPr>
          <p:cNvPr id="20483" name="Объект 4"/>
          <p:cNvSpPr>
            <a:spLocks noGrp="1"/>
          </p:cNvSpPr>
          <p:nvPr>
            <p:ph idx="1"/>
          </p:nvPr>
        </p:nvSpPr>
        <p:spPr>
          <a:xfrm>
            <a:off x="250825" y="1438275"/>
            <a:ext cx="8642350" cy="3150235"/>
          </a:xfrm>
        </p:spPr>
        <p:txBody>
          <a:bodyPr vert="horz" wrap="square" lIns="91440" tIns="45720" rIns="91440" bIns="45720" anchor="t" anchorCtr="0"/>
          <a:p>
            <a:pPr latinLnBrk="0">
              <a:spcBef>
                <a:spcPts val="0"/>
              </a:spcBef>
              <a:buFont typeface="Arial" panose="020B0604020202020204" pitchFamily="34" charset="0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Для запуска обменов был выполнен ряд подготовительных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latinLnBrk="0">
              <a:spcBef>
                <a:spcPts val="0"/>
              </a:spcBef>
              <a:buFont typeface="Arial" panose="020B0604020202020204" pitchFamily="34" charset="0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шагов\процедур: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Создали процессы интеграции и базы участники обмена.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Разработали схему обмена с помощью приложения графического интерфейса.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algn="just">
              <a:buFont typeface="Arial" panose="020B0604020202020204" pitchFamily="34" charset="0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Структуру существующих сообщений переделывать не понадобилось, достаточно было сделать настройки для отправки этих сообщений через 1С:Шину – это сильно сократило трудозатраты на развертывание продукта.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  <a:p>
            <a:pPr algn="just">
              <a:buFont typeface="Arial" panose="020B0604020202020204" pitchFamily="34" charset="0"/>
            </a:pPr>
            <a:r>
              <a:rPr lang="ru-RU" altLang="ru-RU" sz="1800" kern="1200" dirty="0">
                <a:latin typeface="+mn-lt"/>
                <a:ea typeface="+mn-ea"/>
                <a:cs typeface="+mn-cs"/>
              </a:rPr>
              <a:t>В результате, в короткие сроки был запущен в реальную эксплуатацию новый механизм обмена с использованием новой шины данных от Фирмы 1С.</a:t>
            </a:r>
            <a:endParaRPr lang="ru-RU" altLang="ru-RU" sz="18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0484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6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0487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20488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/>
        <p:txBody>
          <a:bodyPr vert="horz" wrap="square" lIns="54000" tIns="0" rIns="54000" bIns="0" anchor="ctr" anchorCtr="0">
            <a:spAutoFit/>
          </a:bodyPr>
          <a:p>
            <a:r>
              <a:rPr lang="ru-RU" altLang="ru-RU" dirty="0"/>
              <a:t>Схема шины</a:t>
            </a:r>
            <a:endParaRPr lang="ru-RU" altLang="ru-RU" dirty="0"/>
          </a:p>
        </p:txBody>
      </p:sp>
      <p:sp>
        <p:nvSpPr>
          <p:cNvPr id="20484" name="Rectangle 4"/>
          <p:cNvSpPr/>
          <p:nvPr/>
        </p:nvSpPr>
        <p:spPr>
          <a:xfrm>
            <a:off x="6877050" y="0"/>
            <a:ext cx="2266950" cy="1735138"/>
          </a:xfrm>
          <a:prstGeom prst="rect">
            <a:avLst/>
          </a:prstGeom>
          <a:blipFill rotWithShape="0">
            <a:blip r:embed="rId1"/>
          </a:blipFill>
          <a:ln w="12700">
            <a:noFill/>
          </a:ln>
        </p:spPr>
        <p:txBody>
          <a:bodyPr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en-US" altLang="ru-RU" dirty="0"/>
          </a:p>
          <a:p>
            <a:pPr marL="182880" lvl="0" indent="-182880" eaLnBrk="1" hangingPunct="1">
              <a:buClr>
                <a:srgbClr val="0F5D9B"/>
              </a:buClr>
            </a:pPr>
            <a:endParaRPr lang="ru-RU" alt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59625" y="452438"/>
            <a:ext cx="1701800" cy="830263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Здесь будет располагаться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видео с докладчиком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после создания презентации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голубой прямоугольник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нужно удалить, оставив только</a:t>
            </a:r>
            <a:b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sz="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место этого размера под видео</a:t>
            </a:r>
            <a:endParaRPr sz="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6" name="Rectangle 13"/>
          <p:cNvSpPr txBox="1"/>
          <p:nvPr/>
        </p:nvSpPr>
        <p:spPr>
          <a:xfrm>
            <a:off x="250825" y="4732338"/>
            <a:ext cx="1728788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  <a:endParaRPr lang="ru-RU" altLang="ru-RU" sz="1000" b="1" dirty="0">
              <a:solidFill>
                <a:srgbClr val="008637"/>
              </a:solidFill>
            </a:endParaRPr>
          </a:p>
        </p:txBody>
      </p:sp>
      <p:sp>
        <p:nvSpPr>
          <p:cNvPr id="20487" name="Rectangle 14"/>
          <p:cNvSpPr txBox="1"/>
          <p:nvPr/>
        </p:nvSpPr>
        <p:spPr>
          <a:xfrm>
            <a:off x="1692275" y="4660900"/>
            <a:ext cx="6624638" cy="26193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rgbClr val="008637"/>
                </a:solidFill>
              </a:rPr>
              <a:t>XX</a:t>
            </a:r>
            <a:r>
              <a:rPr lang="en-US" altLang="ru-RU" sz="800" b="1" dirty="0">
                <a:solidFill>
                  <a:srgbClr val="008637"/>
                </a:solidFill>
              </a:rPr>
              <a:t>I</a:t>
            </a:r>
            <a:r>
              <a:rPr lang="ru-RU" altLang="ru-RU" sz="800" b="1" dirty="0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 dirty="0">
                <a:solidFill>
                  <a:srgbClr val="008637"/>
                </a:solidFill>
              </a:rPr>
            </a:br>
            <a:r>
              <a:rPr lang="ru-RU" altLang="ru-RU" sz="900" b="1" dirty="0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 dirty="0">
                <a:solidFill>
                  <a:srgbClr val="008637"/>
                </a:solidFill>
              </a:rPr>
              <a:t> </a:t>
            </a:r>
            <a:endParaRPr lang="ru-RU" altLang="ru-RU" sz="800" b="1" dirty="0">
              <a:solidFill>
                <a:srgbClr val="008637"/>
              </a:solidFill>
            </a:endParaRPr>
          </a:p>
        </p:txBody>
      </p:sp>
      <p:sp>
        <p:nvSpPr>
          <p:cNvPr id="20488" name="Rectangle 15"/>
          <p:cNvSpPr txBox="1"/>
          <p:nvPr/>
        </p:nvSpPr>
        <p:spPr>
          <a:xfrm>
            <a:off x="8101013" y="4741863"/>
            <a:ext cx="765175" cy="1524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182880" indent="-18288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70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ru-RU" altLang="ru-RU" sz="1000" b="1" dirty="0">
                <a:solidFill>
                  <a:srgbClr val="008637"/>
                </a:solidFill>
              </a:rPr>
            </a:fld>
            <a:endParaRPr lang="ru-RU" altLang="ru-RU" sz="1000" b="1" dirty="0">
              <a:solidFill>
                <a:srgbClr val="008637"/>
              </a:solidFill>
            </a:endParaRPr>
          </a:p>
        </p:txBody>
      </p:sp>
      <p:pic>
        <p:nvPicPr>
          <p:cNvPr id="2" name="Замещающее содержимое 1" descr="Схема Шины2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1617980"/>
            <a:ext cx="3867150" cy="2767330"/>
          </a:xfrm>
          <a:prstGeom prst="rect">
            <a:avLst/>
          </a:prstGeom>
        </p:spPr>
      </p:pic>
      <p:pic>
        <p:nvPicPr>
          <p:cNvPr id="5" name="Замещающее содержимое 4" descr="Каналы участники обмена2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760220"/>
            <a:ext cx="3867150" cy="24834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4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4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8462</Words>
  <Application>WPS Presentation</Application>
  <PresentationFormat>Произвольный</PresentationFormat>
  <Paragraphs>317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Arial</vt:lpstr>
      <vt:lpstr>SimSun</vt:lpstr>
      <vt:lpstr>Wingdings</vt:lpstr>
      <vt:lpstr>Microsoft YaHei</vt:lpstr>
      <vt:lpstr>Arial Unicode MS</vt:lpstr>
      <vt:lpstr>Calibri</vt:lpstr>
      <vt:lpstr>4_Оформление по умолчанию</vt:lpstr>
      <vt:lpstr>1_Оформление по умолчанию</vt:lpstr>
      <vt:lpstr>КЕЙС:Тамбовский государственный университет имени Г.Р. Державина - итоги пилотного проекта по внедрению 1С:Шина</vt:lpstr>
      <vt:lpstr>Университет ТГУ им. Державина</vt:lpstr>
      <vt:lpstr>Информационная система ВУЗа</vt:lpstr>
      <vt:lpstr>Схема обмена потоками</vt:lpstr>
      <vt:lpstr>Цели внедрения  интеграционной шины данных</vt:lpstr>
      <vt:lpstr>Разработка и внедрение</vt:lpstr>
      <vt:lpstr>Разработка и внедрение</vt:lpstr>
      <vt:lpstr>Разработка и внедрение</vt:lpstr>
      <vt:lpstr>Схема шины</vt:lpstr>
      <vt:lpstr>Результат внедрения</vt:lpstr>
      <vt:lpstr>Результат внедрения</vt:lpstr>
      <vt:lpstr>Результат внедрения</vt:lpstr>
      <vt:lpstr>Обработка сообщений</vt:lpstr>
      <vt:lpstr>Взаимодействие на проекте</vt:lpstr>
      <vt:lpstr>Что получили в итоге</vt:lpstr>
      <vt:lpstr>Дальнейшие планы</vt:lpstr>
      <vt:lpstr>Что получили в итоге</vt:lpstr>
      <vt:lpstr>СПАСИБО  ЗА ВНИМАНИЕ!</vt:lpstr>
    </vt:vector>
  </TitlesOfParts>
  <Company>1C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Fedotova_K</dc:creator>
  <cp:lastModifiedBy>Nina</cp:lastModifiedBy>
  <cp:revision>150</cp:revision>
  <dcterms:created xsi:type="dcterms:W3CDTF">2020-11-11T06:55:00Z</dcterms:created>
  <dcterms:modified xsi:type="dcterms:W3CDTF">2022-01-12T07:16:08Z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5E16454C050F49B69E203D18265F14E1</vt:lpwstr>
  </property>
  <property fmtid="{D5CDD505-2E9C-101B-9397-08002B2CF9AE}" pid="3" name="KSOProductBuildVer">
    <vt:lpwstr>1049-11.2.0.10443</vt:lpwstr>
  </property>
</Properties>
</file>